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25"/>
  </p:notesMasterIdLst>
  <p:handoutMasterIdLst>
    <p:handoutMasterId r:id="rId26"/>
  </p:handoutMasterIdLst>
  <p:sldIdLst>
    <p:sldId id="262" r:id="rId2"/>
    <p:sldId id="261" r:id="rId3"/>
    <p:sldId id="264" r:id="rId4"/>
    <p:sldId id="280" r:id="rId5"/>
    <p:sldId id="270" r:id="rId6"/>
    <p:sldId id="268" r:id="rId7"/>
    <p:sldId id="266" r:id="rId8"/>
    <p:sldId id="274" r:id="rId9"/>
    <p:sldId id="275" r:id="rId10"/>
    <p:sldId id="271" r:id="rId11"/>
    <p:sldId id="277" r:id="rId12"/>
    <p:sldId id="276" r:id="rId13"/>
    <p:sldId id="272" r:id="rId14"/>
    <p:sldId id="278" r:id="rId15"/>
    <p:sldId id="279" r:id="rId16"/>
    <p:sldId id="263" r:id="rId17"/>
    <p:sldId id="281" r:id="rId18"/>
    <p:sldId id="282" r:id="rId19"/>
    <p:sldId id="267" r:id="rId20"/>
    <p:sldId id="265" r:id="rId21"/>
    <p:sldId id="283" r:id="rId22"/>
    <p:sldId id="269" r:id="rId23"/>
    <p:sldId id="28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4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5B4C2-E524-4F37-853E-C0A6818D4818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55D1E-9A02-464B-86F5-4CD367095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164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631EB-09CC-48C8-BAF8-CCCDD1A70047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D143D-27DE-453B-BA8C-E8180218F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4837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23AE9-5523-42E6-BB80-C8A598D27594}" type="datetime1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9D7F4-5BB5-48F5-B249-42E38BDB3344}" type="datetime1">
              <a:rPr lang="en-US" smtClean="0"/>
              <a:t>27-May-21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2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2255-80A1-40A0-9211-4D5896F44D3E}" type="datetime1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15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3969-EAC0-4079-803E-98BB5D835CDB}" type="datetime1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0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987A8-5C8C-4B8E-B0F2-A3D548FA7969}" type="datetime1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0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5BE8-4062-4CDB-8437-DD2A5661CCF4}" type="datetime1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9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6C556-C854-4707-A6AE-1A7883AA80F6}" type="datetime1">
              <a:rPr lang="en-US" smtClean="0"/>
              <a:t>27-May-21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30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C412E-D787-49EF-A89C-984171290F31}" type="datetime1">
              <a:rPr lang="en-US" smtClean="0"/>
              <a:t>27-May-21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6154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949999"/>
            <a:ext cx="7886700" cy="53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650" y="6242886"/>
            <a:ext cx="7886700" cy="65134"/>
          </a:xfrm>
          <a:prstGeom prst="rect">
            <a:avLst/>
          </a:prstGeom>
        </p:spPr>
      </p:pic>
      <p:pic>
        <p:nvPicPr>
          <p:cNvPr id="8" name="Picture 7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961" y="164971"/>
            <a:ext cx="747389" cy="78502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889432" cy="365125"/>
          </a:xfrm>
        </p:spPr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48723" y="6356351"/>
            <a:ext cx="4046553" cy="365125"/>
          </a:xfrm>
        </p:spPr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B R </a:t>
            </a:r>
            <a:r>
              <a:rPr lang="en-US" dirty="0" err="1" smtClean="0"/>
              <a:t>Ambedkar</a:t>
            </a:r>
            <a:r>
              <a:rPr lang="en-US" dirty="0" smtClean="0"/>
              <a:t> National Institute of </a:t>
            </a:r>
            <a:r>
              <a:rPr lang="en-US" dirty="0" err="1" smtClean="0"/>
              <a:t>Tehnology</a:t>
            </a:r>
            <a:r>
              <a:rPr lang="en-US" dirty="0" smtClean="0"/>
              <a:t> Jalandhar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67960" y="6356351"/>
            <a:ext cx="747389" cy="365125"/>
          </a:xfrm>
        </p:spPr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5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Technology Jalandhar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9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77477-927B-4A31-8069-26DB8811CE0C}" type="datetime1">
              <a:rPr lang="en-US" smtClean="0"/>
              <a:t>27-May-21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0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DD07-1C99-4F1C-9392-5876D9D75560}" type="datetime1">
              <a:rPr lang="en-US" smtClean="0"/>
              <a:t>27-May-21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2020 Rajan Kataria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2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Dr</a:t>
            </a:r>
            <a:r>
              <a:rPr lang="en-US" dirty="0" smtClean="0"/>
              <a:t> B R </a:t>
            </a:r>
            <a:r>
              <a:rPr lang="en-US" dirty="0" err="1" smtClean="0"/>
              <a:t>Ambedkar</a:t>
            </a:r>
            <a:r>
              <a:rPr lang="en-US" dirty="0" smtClean="0"/>
              <a:t> National Institute of Technology Jalandhar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676D3-B2F1-43B9-B05C-4952137D3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8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6" r:id="rId7"/>
    <p:sldLayoutId id="2147483811" r:id="rId8"/>
    <p:sldLayoutId id="2147483812" r:id="rId9"/>
    <p:sldLayoutId id="2147483813" r:id="rId10"/>
    <p:sldLayoutId id="2147483814" r:id="rId11"/>
    <p:sldLayoutId id="214748381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59755" y="245402"/>
            <a:ext cx="4024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latin typeface="+mj-lt"/>
                <a:cs typeface="Times New Roman" panose="02020603050405020304" pitchFamily="18" charset="0"/>
              </a:rPr>
              <a:t>Minor </a:t>
            </a:r>
            <a:r>
              <a:rPr lang="en-US" sz="2600" b="1" dirty="0" smtClean="0">
                <a:cs typeface="Times New Roman" panose="02020603050405020304" pitchFamily="18" charset="0"/>
              </a:rPr>
              <a:t>Project</a:t>
            </a:r>
            <a:r>
              <a:rPr lang="en-US" sz="2600" b="1" dirty="0" smtClean="0">
                <a:latin typeface="+mj-lt"/>
                <a:cs typeface="Times New Roman" panose="02020603050405020304" pitchFamily="18" charset="0"/>
              </a:rPr>
              <a:t> Presentation</a:t>
            </a:r>
            <a:endParaRPr lang="en-US" sz="26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2579" y="856205"/>
            <a:ext cx="6994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PREDICTION OF COVID-19 FROM </a:t>
            </a:r>
            <a:r>
              <a:rPr lang="en-US" sz="2800" b="1" dirty="0" smtClean="0">
                <a:solidFill>
                  <a:srgbClr val="C00000"/>
                </a:solidFill>
              </a:rPr>
              <a:t>CHEST X-RAY </a:t>
            </a:r>
            <a:endParaRPr lang="en-US" sz="2800" dirty="0">
              <a:solidFill>
                <a:srgbClr val="C00000"/>
              </a:solidFill>
            </a:endParaRP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AND COVID-19 TRACKER</a:t>
            </a:r>
            <a:endParaRPr lang="en-US" sz="4000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24256" y="4466052"/>
            <a:ext cx="404821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SUBMITTED BY:</a:t>
            </a:r>
          </a:p>
          <a:p>
            <a:r>
              <a:rPr lang="en-US" sz="2000" dirty="0" smtClean="0">
                <a:cs typeface="Times New Roman" panose="02020603050405020304" pitchFamily="18" charset="0"/>
              </a:rPr>
              <a:t>Rajan Kataria (18103076)</a:t>
            </a:r>
          </a:p>
          <a:p>
            <a:r>
              <a:rPr lang="en-US" sz="2000" dirty="0" err="1" smtClean="0">
                <a:cs typeface="Times New Roman" panose="02020603050405020304" pitchFamily="18" charset="0"/>
              </a:rPr>
              <a:t>Rippendeep</a:t>
            </a:r>
            <a:r>
              <a:rPr lang="en-US" sz="2000" dirty="0" smtClean="0">
                <a:cs typeface="Times New Roman" panose="02020603050405020304" pitchFamily="18" charset="0"/>
              </a:rPr>
              <a:t> Kaur (18103078)</a:t>
            </a:r>
          </a:p>
          <a:p>
            <a:r>
              <a:rPr lang="en-US" sz="2000" dirty="0" err="1" smtClean="0">
                <a:cs typeface="Times New Roman" panose="02020603050405020304" pitchFamily="18" charset="0"/>
              </a:rPr>
              <a:t>Sanyamdeep</a:t>
            </a:r>
            <a:r>
              <a:rPr lang="en-US" sz="2000" dirty="0" smtClean="0">
                <a:cs typeface="Times New Roman" panose="02020603050405020304" pitchFamily="18" charset="0"/>
              </a:rPr>
              <a:t> Singh (18103083)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93" y="1928672"/>
            <a:ext cx="2123612" cy="21515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1319000" y="6267635"/>
            <a:ext cx="6701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Department of Computer Science and Engineering</a:t>
            </a:r>
          </a:p>
          <a:p>
            <a:pPr algn="ctr"/>
            <a:r>
              <a:rPr lang="en-US" sz="1400" dirty="0" err="1" smtClean="0"/>
              <a:t>Dr</a:t>
            </a:r>
            <a:r>
              <a:rPr lang="en-US" sz="1400" dirty="0" smtClean="0"/>
              <a:t> B R </a:t>
            </a:r>
            <a:r>
              <a:rPr lang="en-US" sz="1400" dirty="0" err="1" smtClean="0"/>
              <a:t>Ambedkar</a:t>
            </a:r>
            <a:r>
              <a:rPr lang="en-US" sz="1400" dirty="0" smtClean="0"/>
              <a:t> National Institute of Technology Jalandhar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35646" y="4448881"/>
            <a:ext cx="40482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EVALUATING PANEL:</a:t>
            </a:r>
          </a:p>
          <a:p>
            <a:r>
              <a:rPr lang="en-US" sz="2000" dirty="0" smtClean="0">
                <a:cs typeface="Times New Roman" panose="02020603050405020304" pitchFamily="18" charset="0"/>
              </a:rPr>
              <a:t>Dr. </a:t>
            </a:r>
            <a:r>
              <a:rPr lang="en-US" sz="2000" dirty="0" err="1" smtClean="0">
                <a:cs typeface="Times New Roman" panose="02020603050405020304" pitchFamily="18" charset="0"/>
              </a:rPr>
              <a:t>Nonita</a:t>
            </a:r>
            <a:r>
              <a:rPr lang="en-US" sz="2000" dirty="0" smtClean="0">
                <a:cs typeface="Times New Roman" panose="02020603050405020304" pitchFamily="18" charset="0"/>
              </a:rPr>
              <a:t> Sharma</a:t>
            </a:r>
          </a:p>
          <a:p>
            <a:r>
              <a:rPr lang="en-US" sz="2000" dirty="0" smtClean="0">
                <a:cs typeface="Times New Roman" panose="02020603050405020304" pitchFamily="18" charset="0"/>
              </a:rPr>
              <a:t>Dr. Krishna Pal Sharma</a:t>
            </a: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6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Convolutional Neural Networks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1225118"/>
            <a:ext cx="788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A CNN is a neural network with some convolutional layers </a:t>
            </a:r>
            <a:r>
              <a:rPr lang="en-US" altLang="en-US" sz="2000" dirty="0" smtClean="0"/>
              <a:t>(</a:t>
            </a:r>
            <a:r>
              <a:rPr lang="en-US" altLang="en-US" sz="2000" dirty="0"/>
              <a:t>and some other layers).  A convolutional layer has a number </a:t>
            </a:r>
            <a:r>
              <a:rPr lang="en-US" altLang="en-US" sz="2000" dirty="0" smtClean="0"/>
              <a:t>of </a:t>
            </a:r>
            <a:r>
              <a:rPr lang="en-US" altLang="en-US" sz="2000" dirty="0"/>
              <a:t>filters that does convolutional operation.</a:t>
            </a:r>
            <a:endParaRPr lang="en-US" sz="2000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272AA2-D65D-4254-B437-A77803A42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2508902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7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Convolution Concepts (1)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40476" y="1171768"/>
            <a:ext cx="3088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These are the network parameters to be learned</a:t>
            </a:r>
            <a:endParaRPr lang="en-US" sz="2000" dirty="0"/>
          </a:p>
        </p:txBody>
      </p:sp>
      <p:graphicFrame>
        <p:nvGraphicFramePr>
          <p:cNvPr id="12" name="內容版面配置區 3">
            <a:extLst>
              <a:ext uri="{FF2B5EF4-FFF2-40B4-BE49-F238E27FC236}">
                <a16:creationId xmlns:a16="http://schemas.microsoft.com/office/drawing/2014/main" id="{E8D0C645-1F02-49D0-8569-322CD0080A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3951953"/>
              </p:ext>
            </p:extLst>
          </p:nvPr>
        </p:nvGraphicFramePr>
        <p:xfrm>
          <a:off x="823468" y="19827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文字方塊 4">
            <a:extLst>
              <a:ext uri="{FF2B5EF4-FFF2-40B4-BE49-F238E27FC236}">
                <a16:creationId xmlns:a16="http://schemas.microsoft.com/office/drawing/2014/main" id="{4E72BBA0-0850-4C87-B018-27BB1DCE0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993" y="4973638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80DD0605-C6B1-4325-B4D7-9BD02F85D868}"/>
              </a:ext>
            </a:extLst>
          </p:cNvPr>
          <p:cNvGraphicFramePr>
            <a:graphicFrameLocks noGrp="1"/>
          </p:cNvGraphicFramePr>
          <p:nvPr/>
        </p:nvGraphicFramePr>
        <p:xfrm>
          <a:off x="5812506" y="1960277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7">
            <a:extLst>
              <a:ext uri="{FF2B5EF4-FFF2-40B4-BE49-F238E27FC236}">
                <a16:creationId xmlns:a16="http://schemas.microsoft.com/office/drawing/2014/main" id="{DD3BD9AA-37B2-464C-BECE-FE5371131E02}"/>
              </a:ext>
            </a:extLst>
          </p:cNvPr>
          <p:cNvGraphicFramePr>
            <a:graphicFrameLocks noGrp="1"/>
          </p:cNvGraphicFramePr>
          <p:nvPr/>
        </p:nvGraphicFramePr>
        <p:xfrm>
          <a:off x="5812506" y="3585877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文字方塊 9">
            <a:extLst>
              <a:ext uri="{FF2B5EF4-FFF2-40B4-BE49-F238E27FC236}">
                <a16:creationId xmlns:a16="http://schemas.microsoft.com/office/drawing/2014/main" id="{47BB6246-E917-414D-ACD2-04C97E901F4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530849" y="5004594"/>
            <a:ext cx="708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7" name="文字方塊 12">
            <a:extLst>
              <a:ext uri="{FF2B5EF4-FFF2-40B4-BE49-F238E27FC236}">
                <a16:creationId xmlns:a16="http://schemas.microsoft.com/office/drawing/2014/main" id="{4A9E39DB-6517-4FA2-A7C2-2DFC90A4A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987" y="5434013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Each filter detects a small pattern (3 x 3).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436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Convolution Concepts </a:t>
            </a:r>
            <a:r>
              <a:rPr lang="en-US" dirty="0" smtClean="0">
                <a:solidFill>
                  <a:srgbClr val="0070C0"/>
                </a:solidFill>
              </a:rPr>
              <a:t>(2)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9" name="內容版面配置區 3">
            <a:extLst>
              <a:ext uri="{FF2B5EF4-FFF2-40B4-BE49-F238E27FC236}">
                <a16:creationId xmlns:a16="http://schemas.microsoft.com/office/drawing/2014/main" id="{3E4C31EB-26B7-45AB-AAB0-7E765C9943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4360996"/>
              </p:ext>
            </p:extLst>
          </p:nvPr>
        </p:nvGraphicFramePr>
        <p:xfrm>
          <a:off x="763648" y="1830759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文字方塊 4">
            <a:extLst>
              <a:ext uri="{FF2B5EF4-FFF2-40B4-BE49-F238E27FC236}">
                <a16:creationId xmlns:a16="http://schemas.microsoft.com/office/drawing/2014/main" id="{65C39389-D366-4CBD-961B-159470785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173" y="4821609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21" name="矩形 2">
            <a:extLst>
              <a:ext uri="{FF2B5EF4-FFF2-40B4-BE49-F238E27FC236}">
                <a16:creationId xmlns:a16="http://schemas.microsoft.com/office/drawing/2014/main" id="{AC611E43-02EB-40C1-AEA0-24CAA9DE262E}"/>
              </a:ext>
            </a:extLst>
          </p:cNvPr>
          <p:cNvSpPr/>
          <p:nvPr/>
        </p:nvSpPr>
        <p:spPr>
          <a:xfrm>
            <a:off x="763648" y="1830759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橢圓 11">
            <a:extLst>
              <a:ext uri="{FF2B5EF4-FFF2-40B4-BE49-F238E27FC236}">
                <a16:creationId xmlns:a16="http://schemas.microsoft.com/office/drawing/2014/main" id="{E60D25DD-0869-42EF-BD19-A3A9546BA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623" y="2219696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3" name="橢圓 12">
            <a:extLst>
              <a:ext uri="{FF2B5EF4-FFF2-40B4-BE49-F238E27FC236}">
                <a16:creationId xmlns:a16="http://schemas.microsoft.com/office/drawing/2014/main" id="{C347E1E4-5FD6-401B-B5D3-7CA3DEA09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98" y="2219696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矩形 27">
            <a:extLst>
              <a:ext uri="{FF2B5EF4-FFF2-40B4-BE49-F238E27FC236}">
                <a16:creationId xmlns:a16="http://schemas.microsoft.com/office/drawing/2014/main" id="{7EC16246-9B2F-4C76-ADDB-B8FA59B635D0}"/>
              </a:ext>
            </a:extLst>
          </p:cNvPr>
          <p:cNvSpPr/>
          <p:nvPr/>
        </p:nvSpPr>
        <p:spPr>
          <a:xfrm>
            <a:off x="1262123" y="1830759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6FC322-8954-4DC1-8076-2CCB8A73B8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0210" y="2556246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ECB120-4BB6-4576-9489-38AF3EABC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4010" y="1870446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Dot </a:t>
            </a:r>
          </a:p>
          <a:p>
            <a:pPr eaLnBrk="1" hangingPunct="1"/>
            <a:r>
              <a:rPr lang="en-US" altLang="en-US" sz="1800"/>
              <a:t>product</a:t>
            </a:r>
          </a:p>
        </p:txBody>
      </p:sp>
      <p:graphicFrame>
        <p:nvGraphicFramePr>
          <p:cNvPr id="27" name="表格 5">
            <a:extLst>
              <a:ext uri="{FF2B5EF4-FFF2-40B4-BE49-F238E27FC236}">
                <a16:creationId xmlns:a16="http://schemas.microsoft.com/office/drawing/2014/main" id="{5724796E-9F35-4962-A138-32FE253A8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50948"/>
              </p:ext>
            </p:extLst>
          </p:nvPr>
        </p:nvGraphicFramePr>
        <p:xfrm>
          <a:off x="6706417" y="3140194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文字方塊 6">
            <a:extLst>
              <a:ext uri="{FF2B5EF4-FFF2-40B4-BE49-F238E27FC236}">
                <a16:creationId xmlns:a16="http://schemas.microsoft.com/office/drawing/2014/main" id="{44F16AE3-7F62-4F50-99EE-02D803189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781" y="4640803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Filter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781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3" grpId="0" animBg="1"/>
      <p:bldP spid="24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Convolution Concepts </a:t>
            </a:r>
            <a:r>
              <a:rPr lang="en-US" dirty="0" smtClean="0">
                <a:solidFill>
                  <a:srgbClr val="0070C0"/>
                </a:solidFill>
              </a:rPr>
              <a:t>(3)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9FD18E73-C3FE-4127-964B-57BF3ED878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4448339"/>
              </p:ext>
            </p:extLst>
          </p:nvPr>
        </p:nvGraphicFramePr>
        <p:xfrm>
          <a:off x="934563" y="2005607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文字方塊 4">
            <a:extLst>
              <a:ext uri="{FF2B5EF4-FFF2-40B4-BE49-F238E27FC236}">
                <a16:creationId xmlns:a16="http://schemas.microsoft.com/office/drawing/2014/main" id="{BE60F03C-080E-459B-BD37-2BC463E66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538" y="4873551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9AE439B1-610C-4CC1-97BD-D3F731C9D3EE}"/>
              </a:ext>
            </a:extLst>
          </p:cNvPr>
          <p:cNvSpPr/>
          <p:nvPr/>
        </p:nvSpPr>
        <p:spPr>
          <a:xfrm>
            <a:off x="934563" y="200560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CAFACF59-DC94-4970-BD35-293BFFC9A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9527" y="2531276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000000"/>
                </a:solidFill>
              </a:rPr>
              <a:t>3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06946B3C-A73C-4582-B7F0-4CF724DBB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4905" y="2531276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000000"/>
                </a:solidFill>
              </a:rPr>
              <a:t>-3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BE85FEBE-7BFE-4B3F-8C0D-930272C661FC}"/>
              </a:ext>
            </a:extLst>
          </p:cNvPr>
          <p:cNvSpPr/>
          <p:nvPr/>
        </p:nvSpPr>
        <p:spPr>
          <a:xfrm>
            <a:off x="1912463" y="200560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95E4DF13-6C05-4B75-A8FE-9080D7FD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538" y="1338857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426635B0-297B-4DFB-8E80-47ED8C6A1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49465"/>
              </p:ext>
            </p:extLst>
          </p:nvPr>
        </p:nvGraphicFramePr>
        <p:xfrm>
          <a:off x="6283325" y="3388319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4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文字方塊 6">
            <a:extLst>
              <a:ext uri="{FF2B5EF4-FFF2-40B4-BE49-F238E27FC236}">
                <a16:creationId xmlns:a16="http://schemas.microsoft.com/office/drawing/2014/main" id="{ED08A5D9-D07D-4905-A67B-0F6EC4448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950" y="4871963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Filter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204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Convolution Concepts </a:t>
            </a:r>
            <a:r>
              <a:rPr lang="en-US" dirty="0" smtClean="0">
                <a:solidFill>
                  <a:srgbClr val="0070C0"/>
                </a:solidFill>
              </a:rPr>
              <a:t>(4)</a:t>
            </a:r>
            <a:endParaRPr lang="en-US" dirty="0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3D6EEB3-1B12-4405-86F0-8049413916FE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3" name="內容版面配置區 3">
            <a:extLst>
              <a:ext uri="{FF2B5EF4-FFF2-40B4-BE49-F238E27FC236}">
                <a16:creationId xmlns:a16="http://schemas.microsoft.com/office/drawing/2014/main" id="{1E3C1380-3F9B-4211-AEA3-EB9EB10C97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897309"/>
              </p:ext>
            </p:extLst>
          </p:nvPr>
        </p:nvGraphicFramePr>
        <p:xfrm>
          <a:off x="532249" y="2304709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文字方塊 4">
            <a:extLst>
              <a:ext uri="{FF2B5EF4-FFF2-40B4-BE49-F238E27FC236}">
                <a16:creationId xmlns:a16="http://schemas.microsoft.com/office/drawing/2014/main" id="{44854F1C-C7ED-4AAE-B69B-3E3E3EF0B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774" y="5295559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55" name="表格 5">
            <a:extLst>
              <a:ext uri="{FF2B5EF4-FFF2-40B4-BE49-F238E27FC236}">
                <a16:creationId xmlns:a16="http://schemas.microsoft.com/office/drawing/2014/main" id="{39CD34CF-6E10-499F-8BF6-131B06A80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94435"/>
              </p:ext>
            </p:extLst>
          </p:nvPr>
        </p:nvGraphicFramePr>
        <p:xfrm>
          <a:off x="5624514" y="10842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6" name="文字方塊 6">
            <a:extLst>
              <a:ext uri="{FF2B5EF4-FFF2-40B4-BE49-F238E27FC236}">
                <a16:creationId xmlns:a16="http://schemas.microsoft.com/office/drawing/2014/main" id="{37AA647F-9EFC-4748-8EDC-375B2E21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3763" y="1500981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Filter 1</a:t>
            </a:r>
            <a:endParaRPr lang="zh-TW" altLang="en-US" dirty="0"/>
          </a:p>
        </p:txBody>
      </p:sp>
      <p:sp>
        <p:nvSpPr>
          <p:cNvPr id="57" name="矩形 2">
            <a:extLst>
              <a:ext uri="{FF2B5EF4-FFF2-40B4-BE49-F238E27FC236}">
                <a16:creationId xmlns:a16="http://schemas.microsoft.com/office/drawing/2014/main" id="{6F19308A-7D0F-4E53-90DB-8AFCC05445F2}"/>
              </a:ext>
            </a:extLst>
          </p:cNvPr>
          <p:cNvSpPr/>
          <p:nvPr/>
        </p:nvSpPr>
        <p:spPr>
          <a:xfrm>
            <a:off x="532249" y="2304709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1">
            <a:extLst>
              <a:ext uri="{FF2B5EF4-FFF2-40B4-BE49-F238E27FC236}">
                <a16:creationId xmlns:a16="http://schemas.microsoft.com/office/drawing/2014/main" id="{5A2AEACE-35C3-43F1-9460-C78B9B53C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9" name="橢圓 12">
            <a:extLst>
              <a:ext uri="{FF2B5EF4-FFF2-40B4-BE49-F238E27FC236}">
                <a16:creationId xmlns:a16="http://schemas.microsoft.com/office/drawing/2014/main" id="{A66B57C3-4B49-4A96-919A-FEE2F1C75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0" name="橢圓 13">
            <a:extLst>
              <a:ext uri="{FF2B5EF4-FFF2-40B4-BE49-F238E27FC236}">
                <a16:creationId xmlns:a16="http://schemas.microsoft.com/office/drawing/2014/main" id="{FEE28728-F535-4640-8A7D-B5F1139A6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1" name="橢圓 14">
            <a:extLst>
              <a:ext uri="{FF2B5EF4-FFF2-40B4-BE49-F238E27FC236}">
                <a16:creationId xmlns:a16="http://schemas.microsoft.com/office/drawing/2014/main" id="{6A7DCAE9-A1CD-444C-82FC-1E0F4E94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2" name="橢圓 15">
            <a:extLst>
              <a:ext uri="{FF2B5EF4-FFF2-40B4-BE49-F238E27FC236}">
                <a16:creationId xmlns:a16="http://schemas.microsoft.com/office/drawing/2014/main" id="{6799F195-C87D-4EEB-AAFF-7E767E26C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3" name="橢圓 16">
            <a:extLst>
              <a:ext uri="{FF2B5EF4-FFF2-40B4-BE49-F238E27FC236}">
                <a16:creationId xmlns:a16="http://schemas.microsoft.com/office/drawing/2014/main" id="{47F77CB0-248F-472C-ACC1-773D35107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4" name="橢圓 17">
            <a:extLst>
              <a:ext uri="{FF2B5EF4-FFF2-40B4-BE49-F238E27FC236}">
                <a16:creationId xmlns:a16="http://schemas.microsoft.com/office/drawing/2014/main" id="{D5A1AD3A-1195-4834-B9DF-D5A5C3200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5" name="橢圓 18">
            <a:extLst>
              <a:ext uri="{FF2B5EF4-FFF2-40B4-BE49-F238E27FC236}">
                <a16:creationId xmlns:a16="http://schemas.microsoft.com/office/drawing/2014/main" id="{22CCD054-D104-4D07-B626-21A214B29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6" name="橢圓 19">
            <a:extLst>
              <a:ext uri="{FF2B5EF4-FFF2-40B4-BE49-F238E27FC236}">
                <a16:creationId xmlns:a16="http://schemas.microsoft.com/office/drawing/2014/main" id="{5231571B-BBCE-4E1B-9D35-B9D20B8D8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7" name="橢圓 20">
            <a:extLst>
              <a:ext uri="{FF2B5EF4-FFF2-40B4-BE49-F238E27FC236}">
                <a16:creationId xmlns:a16="http://schemas.microsoft.com/office/drawing/2014/main" id="{C44DE9A8-CEE8-4A86-A408-3978F083E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8" name="橢圓 21">
            <a:extLst>
              <a:ext uri="{FF2B5EF4-FFF2-40B4-BE49-F238E27FC236}">
                <a16:creationId xmlns:a16="http://schemas.microsoft.com/office/drawing/2014/main" id="{75FE60D9-471D-4D1A-8279-E2EB07961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9" name="橢圓 22">
            <a:extLst>
              <a:ext uri="{FF2B5EF4-FFF2-40B4-BE49-F238E27FC236}">
                <a16:creationId xmlns:a16="http://schemas.microsoft.com/office/drawing/2014/main" id="{7F7C673F-26A1-4F04-B16F-6685C7C03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0" name="橢圓 23">
            <a:extLst>
              <a:ext uri="{FF2B5EF4-FFF2-40B4-BE49-F238E27FC236}">
                <a16:creationId xmlns:a16="http://schemas.microsoft.com/office/drawing/2014/main" id="{3EA95732-BCCA-4776-B783-FAF931FEF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1" name="橢圓 24">
            <a:extLst>
              <a:ext uri="{FF2B5EF4-FFF2-40B4-BE49-F238E27FC236}">
                <a16:creationId xmlns:a16="http://schemas.microsoft.com/office/drawing/2014/main" id="{11716914-605E-479E-A253-C58080407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2" name="橢圓 25">
            <a:extLst>
              <a:ext uri="{FF2B5EF4-FFF2-40B4-BE49-F238E27FC236}">
                <a16:creationId xmlns:a16="http://schemas.microsoft.com/office/drawing/2014/main" id="{46F45653-5473-4B06-ADC3-0300337A8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3" name="橢圓 26">
            <a:extLst>
              <a:ext uri="{FF2B5EF4-FFF2-40B4-BE49-F238E27FC236}">
                <a16:creationId xmlns:a16="http://schemas.microsoft.com/office/drawing/2014/main" id="{F41C519B-6D0F-4611-8F11-60F9F8F3E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4" name="矩形 27">
            <a:extLst>
              <a:ext uri="{FF2B5EF4-FFF2-40B4-BE49-F238E27FC236}">
                <a16:creationId xmlns:a16="http://schemas.microsoft.com/office/drawing/2014/main" id="{3DDA66AA-8753-423A-B4A0-86DA01D4DF3E}"/>
              </a:ext>
            </a:extLst>
          </p:cNvPr>
          <p:cNvSpPr/>
          <p:nvPr/>
        </p:nvSpPr>
        <p:spPr>
          <a:xfrm>
            <a:off x="1030724" y="2304709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5" name="矩形 28">
            <a:extLst>
              <a:ext uri="{FF2B5EF4-FFF2-40B4-BE49-F238E27FC236}">
                <a16:creationId xmlns:a16="http://schemas.microsoft.com/office/drawing/2014/main" id="{F758EEE1-EDB8-489F-8A23-E0408F9474E6}"/>
              </a:ext>
            </a:extLst>
          </p:cNvPr>
          <p:cNvSpPr/>
          <p:nvPr/>
        </p:nvSpPr>
        <p:spPr>
          <a:xfrm>
            <a:off x="1476811" y="2307884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6" name="矩形 29">
            <a:extLst>
              <a:ext uri="{FF2B5EF4-FFF2-40B4-BE49-F238E27FC236}">
                <a16:creationId xmlns:a16="http://schemas.microsoft.com/office/drawing/2014/main" id="{EA50C42C-E703-4BC4-9088-2D933E31276A}"/>
              </a:ext>
            </a:extLst>
          </p:cNvPr>
          <p:cNvSpPr/>
          <p:nvPr/>
        </p:nvSpPr>
        <p:spPr>
          <a:xfrm>
            <a:off x="1980049" y="2311059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7" name="矩形 30">
            <a:extLst>
              <a:ext uri="{FF2B5EF4-FFF2-40B4-BE49-F238E27FC236}">
                <a16:creationId xmlns:a16="http://schemas.microsoft.com/office/drawing/2014/main" id="{845BED91-2E95-4C63-BAFB-77D5D3988B15}"/>
              </a:ext>
            </a:extLst>
          </p:cNvPr>
          <p:cNvSpPr/>
          <p:nvPr/>
        </p:nvSpPr>
        <p:spPr>
          <a:xfrm>
            <a:off x="532249" y="2715871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78" name="矩形 33">
            <a:extLst>
              <a:ext uri="{FF2B5EF4-FFF2-40B4-BE49-F238E27FC236}">
                <a16:creationId xmlns:a16="http://schemas.microsoft.com/office/drawing/2014/main" id="{2B8DEFBD-192B-42E0-AFAD-900EB8C23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79" name="矩形 31">
            <a:extLst>
              <a:ext uri="{FF2B5EF4-FFF2-40B4-BE49-F238E27FC236}">
                <a16:creationId xmlns:a16="http://schemas.microsoft.com/office/drawing/2014/main" id="{D5265E21-B310-4EAC-9327-8B014754C74E}"/>
              </a:ext>
            </a:extLst>
          </p:cNvPr>
          <p:cNvSpPr/>
          <p:nvPr/>
        </p:nvSpPr>
        <p:spPr>
          <a:xfrm>
            <a:off x="1980049" y="3673134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0" name="矩形 7">
            <a:extLst>
              <a:ext uri="{FF2B5EF4-FFF2-40B4-BE49-F238E27FC236}">
                <a16:creationId xmlns:a16="http://schemas.microsoft.com/office/drawing/2014/main" id="{2ABEBECA-FB88-4FC2-A985-6EEDEA6A3645}"/>
              </a:ext>
            </a:extLst>
          </p:cNvPr>
          <p:cNvSpPr/>
          <p:nvPr/>
        </p:nvSpPr>
        <p:spPr>
          <a:xfrm>
            <a:off x="5624514" y="1084263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1" name="矩形 35">
            <a:extLst>
              <a:ext uri="{FF2B5EF4-FFF2-40B4-BE49-F238E27FC236}">
                <a16:creationId xmlns:a16="http://schemas.microsoft.com/office/drawing/2014/main" id="{EC3A3840-7C5A-4205-B6B3-672AF8DF7FE8}"/>
              </a:ext>
            </a:extLst>
          </p:cNvPr>
          <p:cNvSpPr/>
          <p:nvPr/>
        </p:nvSpPr>
        <p:spPr>
          <a:xfrm>
            <a:off x="6180139" y="1543050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2" name="矩形 36">
            <a:extLst>
              <a:ext uri="{FF2B5EF4-FFF2-40B4-BE49-F238E27FC236}">
                <a16:creationId xmlns:a16="http://schemas.microsoft.com/office/drawing/2014/main" id="{6914CF4D-81C3-4D38-88D6-6C5D031C2340}"/>
              </a:ext>
            </a:extLst>
          </p:cNvPr>
          <p:cNvSpPr/>
          <p:nvPr/>
        </p:nvSpPr>
        <p:spPr>
          <a:xfrm>
            <a:off x="6705601" y="2011363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83" name="直線接點 9">
            <a:extLst>
              <a:ext uri="{FF2B5EF4-FFF2-40B4-BE49-F238E27FC236}">
                <a16:creationId xmlns:a16="http://schemas.microsoft.com/office/drawing/2014/main" id="{560C5E90-3421-4177-BCBD-00EB61C01B73}"/>
              </a:ext>
            </a:extLst>
          </p:cNvPr>
          <p:cNvCxnSpPr/>
          <p:nvPr/>
        </p:nvCxnSpPr>
        <p:spPr>
          <a:xfrm>
            <a:off x="5624514" y="1084263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37">
            <a:extLst>
              <a:ext uri="{FF2B5EF4-FFF2-40B4-BE49-F238E27FC236}">
                <a16:creationId xmlns:a16="http://schemas.microsoft.com/office/drawing/2014/main" id="{C9FAEF0E-CD4B-42F0-874F-58B601AE2BEC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5" name="矩形 38">
            <a:extLst>
              <a:ext uri="{FF2B5EF4-FFF2-40B4-BE49-F238E27FC236}">
                <a16:creationId xmlns:a16="http://schemas.microsoft.com/office/drawing/2014/main" id="{3D036E9C-BCF1-4B94-8158-6B72F2740434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86" name="直線接點 40">
            <a:extLst>
              <a:ext uri="{FF2B5EF4-FFF2-40B4-BE49-F238E27FC236}">
                <a16:creationId xmlns:a16="http://schemas.microsoft.com/office/drawing/2014/main" id="{209D6B14-A004-4EAE-B0BD-94AF6159C0EB}"/>
              </a:ext>
            </a:extLst>
          </p:cNvPr>
          <p:cNvCxnSpPr/>
          <p:nvPr/>
        </p:nvCxnSpPr>
        <p:spPr>
          <a:xfrm>
            <a:off x="475099" y="2331696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41">
            <a:extLst>
              <a:ext uri="{FF2B5EF4-FFF2-40B4-BE49-F238E27FC236}">
                <a16:creationId xmlns:a16="http://schemas.microsoft.com/office/drawing/2014/main" id="{BDE9531A-7047-4BC1-9EF6-E22AC8AC4EDD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9" grpId="0" animBg="1"/>
      <p:bldP spid="79" grpId="1" animBg="1"/>
      <p:bldP spid="80" grpId="0" animBg="1"/>
      <p:bldP spid="81" grpId="0" animBg="1"/>
      <p:bldP spid="82" grpId="0" animBg="1"/>
      <p:bldP spid="84" grpId="0" animBg="1"/>
      <p:bldP spid="8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Convolution Concepts </a:t>
            </a:r>
            <a:r>
              <a:rPr lang="en-US" dirty="0" smtClean="0">
                <a:solidFill>
                  <a:srgbClr val="0070C0"/>
                </a:solidFill>
              </a:rPr>
              <a:t>(5)</a:t>
            </a:r>
            <a:endParaRPr lang="en-US" dirty="0"/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94C683A1-8981-4406-AB61-A134C15000B9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40" name="內容版面配置區 3">
            <a:extLst>
              <a:ext uri="{FF2B5EF4-FFF2-40B4-BE49-F238E27FC236}">
                <a16:creationId xmlns:a16="http://schemas.microsoft.com/office/drawing/2014/main" id="{10FBFEDF-9C19-43C0-B40B-CB15579B8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4409749"/>
              </p:ext>
            </p:extLst>
          </p:nvPr>
        </p:nvGraphicFramePr>
        <p:xfrm>
          <a:off x="805219" y="14859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" name="文字方塊 4">
            <a:extLst>
              <a:ext uri="{FF2B5EF4-FFF2-40B4-BE49-F238E27FC236}">
                <a16:creationId xmlns:a16="http://schemas.microsoft.com/office/drawing/2014/main" id="{F6401FD4-2F59-4EEC-8BDF-5443B2E37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589" y="4208016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6 x 6 image</a:t>
            </a:r>
            <a:endParaRPr lang="zh-TW" altLang="en-US" dirty="0"/>
          </a:p>
        </p:txBody>
      </p:sp>
      <p:sp>
        <p:nvSpPr>
          <p:cNvPr id="42" name="橢圓 11">
            <a:extLst>
              <a:ext uri="{FF2B5EF4-FFF2-40B4-BE49-F238E27FC236}">
                <a16:creationId xmlns:a16="http://schemas.microsoft.com/office/drawing/2014/main" id="{E8A74E31-8B41-4CB9-82FB-CC45C0E8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797" y="1897505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3" name="橢圓 12">
            <a:extLst>
              <a:ext uri="{FF2B5EF4-FFF2-40B4-BE49-F238E27FC236}">
                <a16:creationId xmlns:a16="http://schemas.microsoft.com/office/drawing/2014/main" id="{A82AEF60-D0EC-4F36-9DED-A8EDACE10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172" y="1897505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4" name="橢圓 13">
            <a:extLst>
              <a:ext uri="{FF2B5EF4-FFF2-40B4-BE49-F238E27FC236}">
                <a16:creationId xmlns:a16="http://schemas.microsoft.com/office/drawing/2014/main" id="{127B7BCD-28B5-425C-9043-12598FA53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547" y="1897505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14">
            <a:extLst>
              <a:ext uri="{FF2B5EF4-FFF2-40B4-BE49-F238E27FC236}">
                <a16:creationId xmlns:a16="http://schemas.microsoft.com/office/drawing/2014/main" id="{521E9092-5864-47ED-94CD-81CFE9CC7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922" y="1897505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橢圓 15">
            <a:extLst>
              <a:ext uri="{FF2B5EF4-FFF2-40B4-BE49-F238E27FC236}">
                <a16:creationId xmlns:a16="http://schemas.microsoft.com/office/drawing/2014/main" id="{FB570F00-F9FA-4949-ABD0-406508315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797" y="2697605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7" name="橢圓 16">
            <a:extLst>
              <a:ext uri="{FF2B5EF4-FFF2-40B4-BE49-F238E27FC236}">
                <a16:creationId xmlns:a16="http://schemas.microsoft.com/office/drawing/2014/main" id="{40662B31-CE9F-4F9E-8D31-C90F4E87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172" y="2697605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8" name="橢圓 17">
            <a:extLst>
              <a:ext uri="{FF2B5EF4-FFF2-40B4-BE49-F238E27FC236}">
                <a16:creationId xmlns:a16="http://schemas.microsoft.com/office/drawing/2014/main" id="{380E12DE-3194-44F1-B899-D33BD9C80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547" y="2697605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9" name="橢圓 18">
            <a:extLst>
              <a:ext uri="{FF2B5EF4-FFF2-40B4-BE49-F238E27FC236}">
                <a16:creationId xmlns:a16="http://schemas.microsoft.com/office/drawing/2014/main" id="{59B2232C-7B41-4D28-8513-69C631F5B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922" y="2697605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0" name="橢圓 19">
            <a:extLst>
              <a:ext uri="{FF2B5EF4-FFF2-40B4-BE49-F238E27FC236}">
                <a16:creationId xmlns:a16="http://schemas.microsoft.com/office/drawing/2014/main" id="{308BF545-32C3-4C4C-8FAD-B446BA6AE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797" y="355644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1" name="橢圓 20">
            <a:extLst>
              <a:ext uri="{FF2B5EF4-FFF2-40B4-BE49-F238E27FC236}">
                <a16:creationId xmlns:a16="http://schemas.microsoft.com/office/drawing/2014/main" id="{08C9CF27-2AC5-488F-A6E3-471F58095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172" y="355644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8" name="橢圓 21">
            <a:extLst>
              <a:ext uri="{FF2B5EF4-FFF2-40B4-BE49-F238E27FC236}">
                <a16:creationId xmlns:a16="http://schemas.microsoft.com/office/drawing/2014/main" id="{A6E10F89-DE69-4621-9648-6DFDCA5A0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547" y="3556443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9" name="橢圓 22">
            <a:extLst>
              <a:ext uri="{FF2B5EF4-FFF2-40B4-BE49-F238E27FC236}">
                <a16:creationId xmlns:a16="http://schemas.microsoft.com/office/drawing/2014/main" id="{2EB241E7-BB18-4537-8646-2C4B86182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922" y="3556443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0" name="橢圓 23">
            <a:extLst>
              <a:ext uri="{FF2B5EF4-FFF2-40B4-BE49-F238E27FC236}">
                <a16:creationId xmlns:a16="http://schemas.microsoft.com/office/drawing/2014/main" id="{E7993CFD-7A7F-4F3A-9FC3-A10AFD0CF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797" y="435654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1" name="橢圓 24">
            <a:extLst>
              <a:ext uri="{FF2B5EF4-FFF2-40B4-BE49-F238E27FC236}">
                <a16:creationId xmlns:a16="http://schemas.microsoft.com/office/drawing/2014/main" id="{F8B0779D-AB13-4CE9-8EF3-11F5C7860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172" y="435654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2" name="橢圓 25">
            <a:extLst>
              <a:ext uri="{FF2B5EF4-FFF2-40B4-BE49-F238E27FC236}">
                <a16:creationId xmlns:a16="http://schemas.microsoft.com/office/drawing/2014/main" id="{BEF5E467-2688-460E-A8F7-04145DFFE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7547" y="4356543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3" name="橢圓 26">
            <a:extLst>
              <a:ext uri="{FF2B5EF4-FFF2-40B4-BE49-F238E27FC236}">
                <a16:creationId xmlns:a16="http://schemas.microsoft.com/office/drawing/2014/main" id="{EE84B617-E81A-4DB5-9524-80BF0FC9B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922" y="4356543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94" name="表格 34">
            <a:extLst>
              <a:ext uri="{FF2B5EF4-FFF2-40B4-BE49-F238E27FC236}">
                <a16:creationId xmlns:a16="http://schemas.microsoft.com/office/drawing/2014/main" id="{BBFB80A5-B01B-4DFC-828E-3BAB7B106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946816"/>
              </p:ext>
            </p:extLst>
          </p:nvPr>
        </p:nvGraphicFramePr>
        <p:xfrm>
          <a:off x="1052870" y="4746624"/>
          <a:ext cx="129261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0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9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9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9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5" name="文字方塊 35">
            <a:extLst>
              <a:ext uri="{FF2B5EF4-FFF2-40B4-BE49-F238E27FC236}">
                <a16:creationId xmlns:a16="http://schemas.microsoft.com/office/drawing/2014/main" id="{8822DE77-1553-46D6-B7E0-D1222B564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556" y="5202236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FF0000"/>
                </a:solidFill>
              </a:rPr>
              <a:t>Filter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6" name="矩形 36">
            <a:extLst>
              <a:ext uri="{FF2B5EF4-FFF2-40B4-BE49-F238E27FC236}">
                <a16:creationId xmlns:a16="http://schemas.microsoft.com/office/drawing/2014/main" id="{D74BC290-0C74-43B4-BDE2-A6460FA7B2D9}"/>
              </a:ext>
            </a:extLst>
          </p:cNvPr>
          <p:cNvSpPr/>
          <p:nvPr/>
        </p:nvSpPr>
        <p:spPr>
          <a:xfrm>
            <a:off x="805219" y="1485900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7" name="矩形 37">
            <a:extLst>
              <a:ext uri="{FF2B5EF4-FFF2-40B4-BE49-F238E27FC236}">
                <a16:creationId xmlns:a16="http://schemas.microsoft.com/office/drawing/2014/main" id="{B8457C33-3271-45EB-85F0-E3A046D95E7D}"/>
              </a:ext>
            </a:extLst>
          </p:cNvPr>
          <p:cNvSpPr/>
          <p:nvPr/>
        </p:nvSpPr>
        <p:spPr>
          <a:xfrm>
            <a:off x="1308456" y="1485900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8" name="矩形 38">
            <a:extLst>
              <a:ext uri="{FF2B5EF4-FFF2-40B4-BE49-F238E27FC236}">
                <a16:creationId xmlns:a16="http://schemas.microsoft.com/office/drawing/2014/main" id="{01EEDFF2-B8A0-4810-951C-4E68FE52AF16}"/>
              </a:ext>
            </a:extLst>
          </p:cNvPr>
          <p:cNvSpPr/>
          <p:nvPr/>
        </p:nvSpPr>
        <p:spPr>
          <a:xfrm>
            <a:off x="1749781" y="1487487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9" name="矩形 39">
            <a:extLst>
              <a:ext uri="{FF2B5EF4-FFF2-40B4-BE49-F238E27FC236}">
                <a16:creationId xmlns:a16="http://schemas.microsoft.com/office/drawing/2014/main" id="{4B640829-EFAA-4880-9BDE-777883E8B40E}"/>
              </a:ext>
            </a:extLst>
          </p:cNvPr>
          <p:cNvSpPr/>
          <p:nvPr/>
        </p:nvSpPr>
        <p:spPr>
          <a:xfrm>
            <a:off x="2226031" y="1485900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0" name="矩形 40">
            <a:extLst>
              <a:ext uri="{FF2B5EF4-FFF2-40B4-BE49-F238E27FC236}">
                <a16:creationId xmlns:a16="http://schemas.microsoft.com/office/drawing/2014/main" id="{6B42E408-99FE-484A-8F09-1ED01157A9C3}"/>
              </a:ext>
            </a:extLst>
          </p:cNvPr>
          <p:cNvSpPr/>
          <p:nvPr/>
        </p:nvSpPr>
        <p:spPr>
          <a:xfrm>
            <a:off x="805219" y="1897062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1" name="橢圓 41">
            <a:extLst>
              <a:ext uri="{FF2B5EF4-FFF2-40B4-BE49-F238E27FC236}">
                <a16:creationId xmlns:a16="http://schemas.microsoft.com/office/drawing/2014/main" id="{62825956-8992-4181-A146-FC289262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359" y="210546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" name="橢圓 42">
            <a:extLst>
              <a:ext uri="{FF2B5EF4-FFF2-40B4-BE49-F238E27FC236}">
                <a16:creationId xmlns:a16="http://schemas.microsoft.com/office/drawing/2014/main" id="{E63B4C92-381A-4DA5-8A98-24FD122CA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734" y="210546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3" name="橢圓 43">
            <a:extLst>
              <a:ext uri="{FF2B5EF4-FFF2-40B4-BE49-F238E27FC236}">
                <a16:creationId xmlns:a16="http://schemas.microsoft.com/office/drawing/2014/main" id="{C6AE3FFC-71F8-4485-B37C-F5F8432C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97" y="210546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4" name="橢圓 44">
            <a:extLst>
              <a:ext uri="{FF2B5EF4-FFF2-40B4-BE49-F238E27FC236}">
                <a16:creationId xmlns:a16="http://schemas.microsoft.com/office/drawing/2014/main" id="{CC1EFE8F-2EC4-4BC5-98F9-D3E1393BF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072" y="210546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5" name="橢圓 45">
            <a:extLst>
              <a:ext uri="{FF2B5EF4-FFF2-40B4-BE49-F238E27FC236}">
                <a16:creationId xmlns:a16="http://schemas.microsoft.com/office/drawing/2014/main" id="{D03205F6-E8F2-478D-AFBC-F0042769E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359" y="290556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6" name="橢圓 46">
            <a:extLst>
              <a:ext uri="{FF2B5EF4-FFF2-40B4-BE49-F238E27FC236}">
                <a16:creationId xmlns:a16="http://schemas.microsoft.com/office/drawing/2014/main" id="{930F035E-C9DB-4636-B4E0-799E96878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734" y="290556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7" name="橢圓 47">
            <a:extLst>
              <a:ext uri="{FF2B5EF4-FFF2-40B4-BE49-F238E27FC236}">
                <a16:creationId xmlns:a16="http://schemas.microsoft.com/office/drawing/2014/main" id="{DDD856CB-5968-4DCE-B381-7DA4FE5CA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97" y="290556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8" name="橢圓 48">
            <a:extLst>
              <a:ext uri="{FF2B5EF4-FFF2-40B4-BE49-F238E27FC236}">
                <a16:creationId xmlns:a16="http://schemas.microsoft.com/office/drawing/2014/main" id="{F366CB4C-B533-4410-BE89-EE55CA1BC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072" y="290556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9" name="橢圓 49">
            <a:extLst>
              <a:ext uri="{FF2B5EF4-FFF2-40B4-BE49-F238E27FC236}">
                <a16:creationId xmlns:a16="http://schemas.microsoft.com/office/drawing/2014/main" id="{5AD2DA58-A1A5-466A-A170-14710554E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359" y="3764405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0" name="橢圓 50">
            <a:extLst>
              <a:ext uri="{FF2B5EF4-FFF2-40B4-BE49-F238E27FC236}">
                <a16:creationId xmlns:a16="http://schemas.microsoft.com/office/drawing/2014/main" id="{6147FA1B-BB90-409A-A504-8B502E5F1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734" y="3764405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1" name="橢圓 51">
            <a:extLst>
              <a:ext uri="{FF2B5EF4-FFF2-40B4-BE49-F238E27FC236}">
                <a16:creationId xmlns:a16="http://schemas.microsoft.com/office/drawing/2014/main" id="{28A6EB58-9EC0-495F-B17C-F02318990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97" y="3764405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2" name="橢圓 52">
            <a:extLst>
              <a:ext uri="{FF2B5EF4-FFF2-40B4-BE49-F238E27FC236}">
                <a16:creationId xmlns:a16="http://schemas.microsoft.com/office/drawing/2014/main" id="{5ED992C2-98D8-4EAE-900F-86F0ECA8D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072" y="3764405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3" name="橢圓 53">
            <a:extLst>
              <a:ext uri="{FF2B5EF4-FFF2-40B4-BE49-F238E27FC236}">
                <a16:creationId xmlns:a16="http://schemas.microsoft.com/office/drawing/2014/main" id="{6A19E66C-83DC-4DE3-A34D-91D74D508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359" y="4564505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4" name="橢圓 54">
            <a:extLst>
              <a:ext uri="{FF2B5EF4-FFF2-40B4-BE49-F238E27FC236}">
                <a16:creationId xmlns:a16="http://schemas.microsoft.com/office/drawing/2014/main" id="{C1FFEC3E-246A-4FC4-A308-3392553CD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734" y="4564505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5" name="橢圓 55">
            <a:extLst>
              <a:ext uri="{FF2B5EF4-FFF2-40B4-BE49-F238E27FC236}">
                <a16:creationId xmlns:a16="http://schemas.microsoft.com/office/drawing/2014/main" id="{1354CE37-EAE6-466D-8CEE-61B02E112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697" y="4564505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6" name="橢圓 56">
            <a:extLst>
              <a:ext uri="{FF2B5EF4-FFF2-40B4-BE49-F238E27FC236}">
                <a16:creationId xmlns:a16="http://schemas.microsoft.com/office/drawing/2014/main" id="{C752EF3D-2F8D-4091-8944-8238D8D67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072" y="4564505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7" name="文字方塊 2">
            <a:extLst>
              <a:ext uri="{FF2B5EF4-FFF2-40B4-BE49-F238E27FC236}">
                <a16:creationId xmlns:a16="http://schemas.microsoft.com/office/drawing/2014/main" id="{0C6AC638-6584-41ED-A4B4-24C62A7B7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0941" y="1403542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0000FF"/>
                </a:solidFill>
              </a:rPr>
              <a:t>Repeat this for each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18" name="矩形 57">
            <a:extLst>
              <a:ext uri="{FF2B5EF4-FFF2-40B4-BE49-F238E27FC236}">
                <a16:creationId xmlns:a16="http://schemas.microsoft.com/office/drawing/2014/main" id="{6B333014-269A-40CE-BE79-FC48AFB73080}"/>
              </a:ext>
            </a:extLst>
          </p:cNvPr>
          <p:cNvSpPr/>
          <p:nvPr/>
        </p:nvSpPr>
        <p:spPr>
          <a:xfrm>
            <a:off x="2235556" y="2870200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9" name="矩形 58">
            <a:extLst>
              <a:ext uri="{FF2B5EF4-FFF2-40B4-BE49-F238E27FC236}">
                <a16:creationId xmlns:a16="http://schemas.microsoft.com/office/drawing/2014/main" id="{D22B2FE0-3B25-407E-9E15-56D9C4FD1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31" y="1023938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s</a:t>
            </a:r>
            <a:r>
              <a:rPr lang="zh-TW" altLang="en-US" dirty="0"/>
              <a:t>tride</a:t>
            </a:r>
            <a:r>
              <a:rPr lang="en-US" altLang="zh-TW" dirty="0"/>
              <a:t>=1</a:t>
            </a:r>
            <a:endParaRPr lang="zh-TW" altLang="en-US" dirty="0"/>
          </a:p>
        </p:txBody>
      </p:sp>
      <p:sp>
        <p:nvSpPr>
          <p:cNvPr id="120" name="文字方塊 59">
            <a:extLst>
              <a:ext uri="{FF2B5EF4-FFF2-40B4-BE49-F238E27FC236}">
                <a16:creationId xmlns:a16="http://schemas.microsoft.com/office/drawing/2014/main" id="{C53E8201-E570-48AF-824F-A03BA2179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9109" y="5432423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121" name="矩形 5">
            <a:extLst>
              <a:ext uri="{FF2B5EF4-FFF2-40B4-BE49-F238E27FC236}">
                <a16:creationId xmlns:a16="http://schemas.microsoft.com/office/drawing/2014/main" id="{2A687D1A-8994-4D8F-9660-15C14CB7F012}"/>
              </a:ext>
            </a:extLst>
          </p:cNvPr>
          <p:cNvSpPr/>
          <p:nvPr/>
        </p:nvSpPr>
        <p:spPr>
          <a:xfrm>
            <a:off x="5335984" y="3148455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2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18" grpId="0" animBg="1"/>
      <p:bldP spid="120" grpId="0"/>
      <p:bldP spid="1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53" y="365126"/>
            <a:ext cx="7886700" cy="71615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Machine Learning Model: Preprocessing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8650" y="1225118"/>
            <a:ext cx="7886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Creating the Customized </a:t>
            </a:r>
            <a:r>
              <a:rPr lang="en-US" sz="2000" b="1" dirty="0" smtClean="0"/>
              <a:t>dataset from two parent datasets.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Preprocessing of the dataset</a:t>
            </a:r>
            <a:endParaRPr lang="en-US" sz="2000" dirty="0"/>
          </a:p>
          <a:p>
            <a:pPr marL="742950" lvl="3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Conversion of images from </a:t>
            </a:r>
            <a:r>
              <a:rPr lang="en-US" sz="2000" b="1" dirty="0" smtClean="0"/>
              <a:t>BGR </a:t>
            </a:r>
            <a:r>
              <a:rPr lang="en-US" sz="2000" b="1" dirty="0"/>
              <a:t>to grayscale </a:t>
            </a:r>
            <a:r>
              <a:rPr lang="en-US" sz="2000" b="1" dirty="0" smtClean="0"/>
              <a:t>format</a:t>
            </a:r>
          </a:p>
          <a:p>
            <a:pPr marL="742950" lvl="3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Resizing the </a:t>
            </a:r>
            <a:r>
              <a:rPr lang="en-US" sz="2000" b="1" dirty="0" smtClean="0"/>
              <a:t>images</a:t>
            </a:r>
          </a:p>
          <a:p>
            <a:pPr marL="742950" lvl="3" indent="-285750">
              <a:buFont typeface="Wingdings" panose="05000000000000000000" pitchFamily="2" charset="2"/>
              <a:buChar char="§"/>
            </a:pPr>
            <a:r>
              <a:rPr lang="en-US" sz="2000" b="1" dirty="0" smtClean="0"/>
              <a:t>Normalization</a:t>
            </a:r>
            <a:endParaRPr lang="en-US" sz="2000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21154" y="2846284"/>
            <a:ext cx="5901690" cy="28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53" y="365126"/>
            <a:ext cx="7886700" cy="716154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Machine Learning Model: CNN training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8650" y="1225118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endParaRPr lang="en-US" sz="1400" dirty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47243" y="1517505"/>
            <a:ext cx="7164602" cy="41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53" y="365126"/>
            <a:ext cx="7886700" cy="71615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Machine Learning Model: Results &amp; Accuracy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8650" y="1225118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endParaRPr lang="en-US" sz="14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8650" y="1225118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 accuracy achieved by the CNN model after running 20 </a:t>
            </a:r>
            <a:r>
              <a:rPr lang="en-US" sz="2000" dirty="0" err="1" smtClean="0"/>
              <a:t>epoches</a:t>
            </a:r>
            <a:r>
              <a:rPr lang="en-US" sz="2000" dirty="0" smtClean="0"/>
              <a:t> on testing set is 99.07% and the loss is 3.10%.</a:t>
            </a:r>
            <a:endParaRPr lang="en-US" sz="2000" dirty="0"/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b="60256"/>
          <a:stretch/>
        </p:blipFill>
        <p:spPr bwMode="auto">
          <a:xfrm>
            <a:off x="628650" y="2596776"/>
            <a:ext cx="3996616" cy="2605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2"/>
          <a:srcRect t="61107"/>
          <a:stretch/>
        </p:blipFill>
        <p:spPr bwMode="auto">
          <a:xfrm>
            <a:off x="4563122" y="2658332"/>
            <a:ext cx="3952227" cy="2543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822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Web Application: Activity Diagram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94" y="1325624"/>
            <a:ext cx="6741610" cy="4613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0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Problem Statement and Necessity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650" y="1225118"/>
            <a:ext cx="78867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Lack of Accessibility to Sample Collection/Testing </a:t>
            </a:r>
            <a:r>
              <a:rPr lang="en-US" sz="2000" b="1" dirty="0" smtClean="0"/>
              <a:t>Centers</a:t>
            </a:r>
          </a:p>
          <a:p>
            <a:r>
              <a:rPr lang="en-US" sz="2000" dirty="0"/>
              <a:t>There are many people who are unable to get themselves tested in the hospitals or other COVID-19 sample collection/testing centers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Delay in the Test </a:t>
            </a:r>
            <a:r>
              <a:rPr lang="en-US" sz="2000" b="1" dirty="0" smtClean="0"/>
              <a:t>Report</a:t>
            </a:r>
          </a:p>
          <a:p>
            <a:r>
              <a:rPr lang="en-US" sz="2000" dirty="0"/>
              <a:t>The RT-PCR test is considered as the most reliable test for the detection of the COVID-19 infection. But this test itself has some drawbacks. The report comes after 72 hours of sample collection and within these 72 hours the person is unsure whether he/she is infected or not. </a:t>
            </a: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Unavailability of </a:t>
            </a:r>
            <a:r>
              <a:rPr lang="en-US" sz="2000" b="1" dirty="0" smtClean="0"/>
              <a:t>Doctor</a:t>
            </a:r>
          </a:p>
          <a:p>
            <a:r>
              <a:rPr lang="en-US" sz="2000" dirty="0"/>
              <a:t>A patient can get himself detected in case he/she is unable to get an appointment with the doctor as per the current scenario of the country. In such a case he/she can perform a self-test using the image of his/her </a:t>
            </a:r>
            <a:r>
              <a:rPr lang="en-US" sz="2000" dirty="0" smtClean="0"/>
              <a:t>chest </a:t>
            </a:r>
            <a:r>
              <a:rPr lang="en-US" sz="2000" dirty="0"/>
              <a:t>x-ray.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6966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Web Application: COVID-19 Detector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28650" y="1189019"/>
            <a:ext cx="7886699" cy="46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4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Web Application: COVID-19 Tracker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10333" r="11590"/>
          <a:stretch/>
        </p:blipFill>
        <p:spPr bwMode="auto">
          <a:xfrm>
            <a:off x="628649" y="1143813"/>
            <a:ext cx="7886699" cy="47864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112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Suggestions for Future Works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49" y="1225118"/>
            <a:ext cx="7886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limitation of the study is the use of a limited number of COVID-19 X-ray images. We intend to make our model more robust and accurate by using more such images from our local </a:t>
            </a:r>
            <a:r>
              <a:rPr lang="en-US" sz="2000" dirty="0" smtClean="0"/>
              <a:t>hospitals. In </a:t>
            </a:r>
            <a:r>
              <a:rPr lang="en-US" sz="2000" dirty="0"/>
              <a:t>the future, we intend to validate our model by incorporating more images</a:t>
            </a:r>
            <a:r>
              <a:rPr lang="en-US" sz="2000" dirty="0" smtClean="0"/>
              <a:t>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This developed model can be placed in a cloud to provide diagnosis instantly and to help rehabilitate affected patients immediately. This should reduce clinician workload significantly.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can address </a:t>
            </a:r>
            <a:r>
              <a:rPr lang="en-US" sz="2000" dirty="0"/>
              <a:t>CT images for COVID-19 detection and compare the obtained results with the proposed model trained using X-ray images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65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626" y="2429180"/>
            <a:ext cx="2362530" cy="22482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5182" y="2369070"/>
            <a:ext cx="47423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Thank You </a:t>
            </a:r>
          </a:p>
          <a:p>
            <a:pPr algn="ctr"/>
            <a:r>
              <a:rPr lang="en-US" sz="3600" b="1" dirty="0"/>
              <a:t>a</a:t>
            </a:r>
            <a:r>
              <a:rPr lang="en-US" sz="3600" b="1" dirty="0" smtClean="0"/>
              <a:t>nd</a:t>
            </a:r>
          </a:p>
          <a:p>
            <a:pPr algn="ctr"/>
            <a:r>
              <a:rPr lang="en-US" sz="3600" b="1" dirty="0" smtClean="0"/>
              <a:t>Any of the suggestions are most welcomed!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468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Proposed Solution: COVID-19 Predictor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1225118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 have developed a </a:t>
            </a:r>
            <a:r>
              <a:rPr lang="en-US" sz="2000" b="1" dirty="0" smtClean="0"/>
              <a:t>web application </a:t>
            </a:r>
            <a:r>
              <a:rPr lang="en-US" sz="2000" dirty="0" smtClean="0"/>
              <a:t>using which an </a:t>
            </a:r>
            <a:r>
              <a:rPr lang="en-US" sz="2000" b="1" dirty="0" smtClean="0"/>
              <a:t>individual</a:t>
            </a:r>
            <a:r>
              <a:rPr lang="en-US" sz="2000" dirty="0" smtClean="0"/>
              <a:t> can predict whether he/she is COVID 19 Positive or Negative just by uploading the image of Chest X-RAY.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can be very helpful to reduce the spread of this disease by early automated </a:t>
            </a:r>
            <a:r>
              <a:rPr lang="en-US" sz="2000" dirty="0" smtClean="0"/>
              <a:t>diagnosis.</a:t>
            </a:r>
          </a:p>
          <a:p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917" y="3674927"/>
            <a:ext cx="4944165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Usage: Stakeholders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B R </a:t>
            </a:r>
            <a:r>
              <a:rPr lang="en-US" dirty="0" err="1" smtClean="0"/>
              <a:t>Ambedkar</a:t>
            </a:r>
            <a:r>
              <a:rPr lang="en-US" dirty="0" smtClean="0"/>
              <a:t> National Institute of </a:t>
            </a:r>
            <a:r>
              <a:rPr lang="en-US" dirty="0" err="1" smtClean="0"/>
              <a:t>Tehnology</a:t>
            </a:r>
            <a:r>
              <a:rPr lang="en-US" dirty="0" smtClean="0"/>
              <a:t>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8650" y="1225118"/>
            <a:ext cx="7886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Using the web application, an </a:t>
            </a:r>
            <a:r>
              <a:rPr lang="en-US" sz="2000" b="1" dirty="0" smtClean="0"/>
              <a:t>individual</a:t>
            </a:r>
            <a:r>
              <a:rPr lang="en-US" sz="2000" dirty="0" smtClean="0"/>
              <a:t> can have a self COVID test at home after getting an X_RAY image from the Lab, as actual COVID-19 test report takes 72 hours to arrive.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technique can also be useful to </a:t>
            </a:r>
            <a:r>
              <a:rPr lang="en-US" sz="2000" b="1" dirty="0"/>
              <a:t>clinicians</a:t>
            </a:r>
            <a:r>
              <a:rPr lang="en-US" sz="2000" dirty="0"/>
              <a:t> as a treatment plan that can be used depending on the type of infection and can provide prompt decisions.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38" y="3471887"/>
            <a:ext cx="2597184" cy="23996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49" y="3471887"/>
            <a:ext cx="2343111" cy="23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7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Feasibility Study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1225118"/>
            <a:ext cx="78867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TECHNICAL </a:t>
            </a:r>
            <a:r>
              <a:rPr lang="en-US" sz="2000" b="1" dirty="0"/>
              <a:t>FEASIBILITY:</a:t>
            </a: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Web Application Supporting Devices as mobiles, tablets, desktops, laptops.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Internet connectivity is required for the system.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Chest </a:t>
            </a:r>
            <a:r>
              <a:rPr lang="en-US" dirty="0"/>
              <a:t>X-ray Image is required in jpg/</a:t>
            </a:r>
            <a:r>
              <a:rPr lang="en-US" dirty="0" err="1"/>
              <a:t>png</a:t>
            </a:r>
            <a:r>
              <a:rPr lang="en-US" dirty="0"/>
              <a:t> </a:t>
            </a:r>
            <a:r>
              <a:rPr lang="en-US" dirty="0" smtClean="0"/>
              <a:t>format.</a:t>
            </a:r>
            <a:endParaRPr lang="en-US" dirty="0"/>
          </a:p>
          <a:p>
            <a:pPr lvl="0"/>
            <a:endParaRPr lang="en-US" sz="14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NON-TECHNICAL </a:t>
            </a:r>
            <a:r>
              <a:rPr lang="en-US" sz="2000" b="1" dirty="0"/>
              <a:t>FEASIBILITY</a:t>
            </a:r>
            <a:r>
              <a:rPr lang="en-US" sz="2000" b="1" dirty="0" smtClean="0"/>
              <a:t>:</a:t>
            </a: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u="sng" dirty="0"/>
              <a:t>SOCIAL</a:t>
            </a:r>
            <a:r>
              <a:rPr lang="en-US" sz="2000" b="1" dirty="0" smtClean="0"/>
              <a:t>:</a:t>
            </a:r>
            <a:endParaRPr lang="en-US" sz="1400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No such software are available with higher accuracy.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It will make the COVID-19 detection easier and feasible.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It will support the digitization movement started by Honorable Prime Minister of India.</a:t>
            </a:r>
          </a:p>
          <a:p>
            <a:pPr marL="1257300" lvl="2" indent="-342900">
              <a:buFont typeface="+mj-lt"/>
              <a:buAutoNum type="arabicPeriod"/>
            </a:pPr>
            <a:endParaRPr lang="en-US" sz="1400" dirty="0" smtClean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u="sng" dirty="0" smtClean="0"/>
              <a:t>ECONOMICAL </a:t>
            </a:r>
            <a:r>
              <a:rPr lang="en-US" sz="2000" b="1" u="sng" dirty="0"/>
              <a:t>FEASIBILITY</a:t>
            </a:r>
            <a:r>
              <a:rPr lang="en-US" sz="2000" b="1" dirty="0" smtClean="0"/>
              <a:t>:</a:t>
            </a:r>
            <a:endParaRPr lang="en-US" sz="2000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This </a:t>
            </a:r>
            <a:r>
              <a:rPr lang="en-US" dirty="0"/>
              <a:t>project doesn’t require any cost in development.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This software is available freely to be used by any person making COVID-19 detection economically feasible for 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8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Tech Stack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306" y="3326800"/>
            <a:ext cx="1575400" cy="657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28" y="3205672"/>
            <a:ext cx="1305438" cy="763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673" y="1760707"/>
            <a:ext cx="754165" cy="839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046" y="3326800"/>
            <a:ext cx="1524238" cy="715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660" y="1760707"/>
            <a:ext cx="824931" cy="8393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024" y="1760707"/>
            <a:ext cx="838283" cy="8527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0997" y="1753732"/>
            <a:ext cx="838399" cy="846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9191" y="4550836"/>
            <a:ext cx="1702614" cy="7047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6063" y="4423709"/>
            <a:ext cx="1423333" cy="776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8448" y="3190306"/>
            <a:ext cx="882076" cy="7944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3654" y="4291868"/>
            <a:ext cx="1476100" cy="86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1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Image Processing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1225118"/>
            <a:ext cx="7886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Image processing </a:t>
            </a:r>
            <a:r>
              <a:rPr lang="en-US" sz="2000" dirty="0"/>
              <a:t>aims to transform an image into digital form and performs some process on it, to get an enhanced image or take some utilized information from it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</a:t>
            </a:r>
            <a:r>
              <a:rPr lang="en-US" sz="2000" dirty="0"/>
              <a:t>is a method that develops to convert the image into digital form and perform some operations to obtain specific models or to extract useful information from </a:t>
            </a:r>
            <a:r>
              <a:rPr lang="en-US" sz="2000" dirty="0" smtClean="0"/>
              <a:t>it</a:t>
            </a:r>
          </a:p>
          <a:p>
            <a:endParaRPr lang="en-US" sz="2000" dirty="0"/>
          </a:p>
          <a:p>
            <a:r>
              <a:rPr lang="en-US" sz="2000" b="1" dirty="0" smtClean="0"/>
              <a:t>WHY WE USE IT?</a:t>
            </a:r>
          </a:p>
          <a:p>
            <a:r>
              <a:rPr lang="en-US" sz="2000" dirty="0" smtClean="0"/>
              <a:t>•  Image </a:t>
            </a:r>
            <a:r>
              <a:rPr lang="en-US" sz="2000" dirty="0"/>
              <a:t>sharpening and restoration</a:t>
            </a:r>
          </a:p>
          <a:p>
            <a:r>
              <a:rPr lang="en-US" sz="2000" dirty="0" smtClean="0"/>
              <a:t>•  Pattern </a:t>
            </a:r>
            <a:r>
              <a:rPr lang="en-US" sz="2000" dirty="0"/>
              <a:t>recognition.</a:t>
            </a:r>
          </a:p>
          <a:p>
            <a:r>
              <a:rPr lang="en-US" sz="2000" dirty="0" smtClean="0"/>
              <a:t>•  In </a:t>
            </a:r>
            <a:r>
              <a:rPr lang="en-US" sz="2000" dirty="0"/>
              <a:t>d</a:t>
            </a:r>
            <a:r>
              <a:rPr lang="en-US" sz="2000" dirty="0" smtClean="0"/>
              <a:t>eveloping  games.</a:t>
            </a:r>
            <a:endParaRPr lang="en-US" sz="2000" dirty="0"/>
          </a:p>
          <a:p>
            <a:r>
              <a:rPr lang="en-US" sz="2000" dirty="0" smtClean="0"/>
              <a:t>•  Human </a:t>
            </a:r>
            <a:r>
              <a:rPr lang="en-US" sz="2000" dirty="0"/>
              <a:t>position tracking</a:t>
            </a:r>
          </a:p>
          <a:p>
            <a:r>
              <a:rPr lang="en-US" sz="2000" dirty="0" smtClean="0"/>
              <a:t>•  In </a:t>
            </a:r>
            <a:r>
              <a:rPr lang="en-US" sz="2000" dirty="0"/>
              <a:t>m</a:t>
            </a:r>
            <a:r>
              <a:rPr lang="en-US" sz="2000" dirty="0" smtClean="0"/>
              <a:t>edical field(X-RAY, MRI, </a:t>
            </a:r>
            <a:r>
              <a:rPr lang="en-US" sz="2000" dirty="0"/>
              <a:t>CT-SCAN)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69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Image processing: Concepts </a:t>
            </a:r>
            <a:r>
              <a:rPr lang="en-US" dirty="0" smtClean="0">
                <a:solidFill>
                  <a:srgbClr val="0070C0"/>
                </a:solidFill>
              </a:rPr>
              <a:t>(1)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1225118"/>
            <a:ext cx="788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  <a:r>
              <a:rPr lang="en-US" sz="2000" b="1" dirty="0" smtClean="0"/>
              <a:t>.) </a:t>
            </a:r>
            <a:r>
              <a:rPr lang="en-US" sz="2000" b="1" u="sng" dirty="0" smtClean="0"/>
              <a:t>Image </a:t>
            </a:r>
            <a:r>
              <a:rPr lang="en-US" sz="2000" b="1" u="sng" dirty="0"/>
              <a:t>Filtering</a:t>
            </a:r>
            <a:r>
              <a:rPr lang="en-US" sz="2000" u="sng" dirty="0" smtClean="0"/>
              <a:t>: </a:t>
            </a:r>
            <a:r>
              <a:rPr lang="en-US" sz="2000" dirty="0" smtClean="0"/>
              <a:t>It </a:t>
            </a:r>
            <a:r>
              <a:rPr lang="en-US" sz="2000" dirty="0"/>
              <a:t>is a process of modifying an image by changing its shades or color of the </a:t>
            </a:r>
            <a:r>
              <a:rPr lang="en-US" sz="2000" dirty="0" smtClean="0"/>
              <a:t>pixel. A </a:t>
            </a:r>
            <a:r>
              <a:rPr lang="en-US" sz="2000" dirty="0"/>
              <a:t>kernel/filter goes  all over the points of spatial domain of the images and gives us special points as output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550068" y="2198141"/>
            <a:ext cx="1997310" cy="1400283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547378" y="2201129"/>
            <a:ext cx="2024109" cy="139729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5571487" y="2207037"/>
            <a:ext cx="2258431" cy="13913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1151" y="3555784"/>
            <a:ext cx="7886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</a:t>
            </a:r>
            <a:r>
              <a:rPr lang="en-US" sz="2000" b="1" dirty="0" smtClean="0"/>
              <a:t>.) </a:t>
            </a:r>
            <a:r>
              <a:rPr lang="en-US" sz="2000" b="1" u="sng" dirty="0" smtClean="0"/>
              <a:t>Padding</a:t>
            </a:r>
            <a:r>
              <a:rPr lang="en-US" sz="2000" dirty="0" smtClean="0"/>
              <a:t>: It </a:t>
            </a:r>
            <a:r>
              <a:rPr lang="en-US" sz="2000" dirty="0"/>
              <a:t>is a term relevant to </a:t>
            </a:r>
            <a:r>
              <a:rPr lang="en-US" sz="2000" dirty="0" smtClean="0"/>
              <a:t>Convolutional </a:t>
            </a:r>
            <a:r>
              <a:rPr lang="en-US" sz="2000" dirty="0"/>
              <a:t>neural network as it refers to the amount of pixel added to an image when it is being processed by kernel or filter to avoid the loss of important information.</a:t>
            </a:r>
          </a:p>
        </p:txBody>
      </p:sp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2342654" y="4460535"/>
            <a:ext cx="4603694" cy="161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Image processing: </a:t>
            </a:r>
            <a:r>
              <a:rPr lang="en-US" dirty="0" smtClean="0">
                <a:solidFill>
                  <a:srgbClr val="0070C0"/>
                </a:solidFill>
              </a:rPr>
              <a:t>Concepts (2)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EACCF-D4F2-421C-B80A-66C98BF755D6}" type="datetime1">
              <a:rPr lang="en-US" smtClean="0"/>
              <a:t>27-May-21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 B R Ambedkar National Institute of Tehnology Jalandhar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76D3-B2F1-43B9-B05C-4952137D3FBE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650" y="1225118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3.) </a:t>
            </a:r>
            <a:r>
              <a:rPr lang="en-US" sz="2000" b="1" u="sng" dirty="0" smtClean="0"/>
              <a:t>Image </a:t>
            </a:r>
            <a:r>
              <a:rPr lang="en-US" sz="2000" b="1" u="sng" dirty="0" err="1" smtClean="0"/>
              <a:t>thresholding</a:t>
            </a:r>
            <a:r>
              <a:rPr lang="en-US" sz="2000" dirty="0"/>
              <a:t>: Everything is converted to black and white based on the threshold value.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842546" y="1927280"/>
            <a:ext cx="4130823" cy="13656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47490" y="3555009"/>
            <a:ext cx="76490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4</a:t>
            </a:r>
            <a:r>
              <a:rPr lang="en-US" b="1" dirty="0" smtClean="0"/>
              <a:t>.)</a:t>
            </a:r>
            <a:r>
              <a:rPr lang="en-US" b="1" u="sng" dirty="0" smtClean="0"/>
              <a:t> </a:t>
            </a:r>
            <a:r>
              <a:rPr lang="en-US" sz="2000" b="1" u="sng" dirty="0" smtClean="0"/>
              <a:t>Connected </a:t>
            </a:r>
            <a:r>
              <a:rPr lang="en-US" sz="2000" b="1" u="sng" dirty="0"/>
              <a:t>Components</a:t>
            </a:r>
            <a:r>
              <a:rPr lang="en-US" sz="2000" dirty="0" smtClean="0"/>
              <a:t>: Connected </a:t>
            </a:r>
            <a:r>
              <a:rPr lang="en-US" sz="2000" dirty="0"/>
              <a:t>components labelling scans an image and group its pixels into components based on pixel connectivity </a:t>
            </a:r>
            <a:r>
              <a:rPr lang="en-US" sz="2000" dirty="0" smtClean="0"/>
              <a:t>i.e. </a:t>
            </a:r>
            <a:r>
              <a:rPr lang="en-US" sz="2000" dirty="0"/>
              <a:t>all pixels in a connected </a:t>
            </a:r>
            <a:r>
              <a:rPr lang="en-US" sz="2000" dirty="0" smtClean="0"/>
              <a:t>component </a:t>
            </a:r>
            <a:r>
              <a:rPr lang="en-US" sz="2000" dirty="0"/>
              <a:t>share similar pixel intensity </a:t>
            </a:r>
            <a:r>
              <a:rPr lang="en-US" sz="2000" dirty="0" smtClean="0"/>
              <a:t>values.</a:t>
            </a:r>
            <a:endParaRPr lang="en-US" sz="20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287455" y="4640283"/>
            <a:ext cx="4014388" cy="14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373</TotalTime>
  <Words>1583</Words>
  <Application>Microsoft Office PowerPoint</Application>
  <PresentationFormat>On-screen Show (4:3)</PresentationFormat>
  <Paragraphs>455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新細明體</vt:lpstr>
      <vt:lpstr>Times New Roman</vt:lpstr>
      <vt:lpstr>Wingdings</vt:lpstr>
      <vt:lpstr>Office Theme</vt:lpstr>
      <vt:lpstr>PowerPoint Presentation</vt:lpstr>
      <vt:lpstr>Problem Statement and Necessity</vt:lpstr>
      <vt:lpstr>Proposed Solution: COVID-19 Predictor</vt:lpstr>
      <vt:lpstr>Usage: Stakeholders</vt:lpstr>
      <vt:lpstr>Feasibility Study</vt:lpstr>
      <vt:lpstr>Tech Stack</vt:lpstr>
      <vt:lpstr>Image Processing</vt:lpstr>
      <vt:lpstr>Image processing: Concepts (1)</vt:lpstr>
      <vt:lpstr>Image processing: Concepts (2)</vt:lpstr>
      <vt:lpstr>Convolutional Neural Networks</vt:lpstr>
      <vt:lpstr>Convolution Concepts (1)</vt:lpstr>
      <vt:lpstr>Convolution Concepts (2)</vt:lpstr>
      <vt:lpstr>Convolution Concepts (3)</vt:lpstr>
      <vt:lpstr>Convolution Concepts (4)</vt:lpstr>
      <vt:lpstr>Convolution Concepts (5)</vt:lpstr>
      <vt:lpstr>Machine Learning Model: Preprocessing</vt:lpstr>
      <vt:lpstr>Machine Learning Model: CNN training</vt:lpstr>
      <vt:lpstr>Machine Learning Model: Results &amp; Accuracy</vt:lpstr>
      <vt:lpstr>Web Application: Activity Diagram</vt:lpstr>
      <vt:lpstr>Web Application: COVID-19 Detector</vt:lpstr>
      <vt:lpstr>Web Application: COVID-19 Tracker</vt:lpstr>
      <vt:lpstr>Suggestions for 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Rajan Kataria</dc:creator>
  <cp:lastModifiedBy>Asus</cp:lastModifiedBy>
  <cp:revision>32</cp:revision>
  <dcterms:created xsi:type="dcterms:W3CDTF">2020-09-29T12:49:23Z</dcterms:created>
  <dcterms:modified xsi:type="dcterms:W3CDTF">2021-05-27T09:21:11Z</dcterms:modified>
</cp:coreProperties>
</file>